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34"/>
  </p:notesMasterIdLst>
  <p:sldIdLst>
    <p:sldId id="256" r:id="rId2"/>
    <p:sldId id="272" r:id="rId3"/>
    <p:sldId id="270" r:id="rId4"/>
    <p:sldId id="276" r:id="rId5"/>
    <p:sldId id="271" r:id="rId6"/>
    <p:sldId id="274" r:id="rId7"/>
    <p:sldId id="275" r:id="rId8"/>
    <p:sldId id="273" r:id="rId9"/>
    <p:sldId id="277" r:id="rId10"/>
    <p:sldId id="278" r:id="rId11"/>
    <p:sldId id="287" r:id="rId12"/>
    <p:sldId id="279" r:id="rId13"/>
    <p:sldId id="288" r:id="rId14"/>
    <p:sldId id="280" r:id="rId15"/>
    <p:sldId id="289" r:id="rId16"/>
    <p:sldId id="281" r:id="rId17"/>
    <p:sldId id="286" r:id="rId18"/>
    <p:sldId id="282" r:id="rId19"/>
    <p:sldId id="290" r:id="rId20"/>
    <p:sldId id="283" r:id="rId21"/>
    <p:sldId id="284" r:id="rId22"/>
    <p:sldId id="285" r:id="rId23"/>
    <p:sldId id="268" r:id="rId24"/>
    <p:sldId id="291" r:id="rId25"/>
    <p:sldId id="292" r:id="rId26"/>
    <p:sldId id="293" r:id="rId27"/>
    <p:sldId id="294" r:id="rId28"/>
    <p:sldId id="295" r:id="rId29"/>
    <p:sldId id="296" r:id="rId30"/>
    <p:sldId id="297" r:id="rId31"/>
    <p:sldId id="298" r:id="rId32"/>
    <p:sldId id="29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38"/>
    <p:restoredTop sz="78875"/>
  </p:normalViewPr>
  <p:slideViewPr>
    <p:cSldViewPr snapToGrid="0" snapToObjects="1">
      <p:cViewPr varScale="1">
        <p:scale>
          <a:sx n="63" d="100"/>
          <a:sy n="63" d="100"/>
        </p:scale>
        <p:origin x="200"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4" Type="http://schemas.openxmlformats.org/officeDocument/2006/relationships/hyperlink" Target="https://en.wikipedia.org/wiki/Band-aid_(Computing)" TargetMode="External"/><Relationship Id="rId5" Type="http://schemas.openxmlformats.org/officeDocument/2006/relationships/hyperlink" Target="https://en.wikipedia.org/wiki/Code_refactoring"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Google employees</a:t>
            </a:r>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smtClean="0">
                <a:solidFill>
                  <a:schemeClr val="tx1"/>
                </a:solidFill>
                <a:effectLst/>
                <a:latin typeface="+mn-lt"/>
                <a:ea typeface="+mn-ea"/>
                <a:cs typeface="+mn-cs"/>
              </a:rPr>
              <a:t>Lack of process or understanding</a:t>
            </a:r>
            <a:r>
              <a:rPr lang="en-US" sz="1200" b="0" i="0" kern="1200" dirty="0" smtClean="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smtClean="0">
                <a:solidFill>
                  <a:schemeClr val="tx1"/>
                </a:solidFill>
                <a:effectLst/>
                <a:latin typeface="+mn-lt"/>
                <a:ea typeface="+mn-ea"/>
                <a:cs typeface="+mn-cs"/>
              </a:rPr>
              <a:t>Lack of building loosely coupled components</a:t>
            </a:r>
            <a:r>
              <a:rPr lang="en-US" sz="1200" b="0" i="0" kern="1200" dirty="0" smtClean="0">
                <a:solidFill>
                  <a:schemeClr val="tx1"/>
                </a:solidFill>
                <a:effectLst/>
                <a:latin typeface="+mn-lt"/>
                <a:ea typeface="+mn-ea"/>
                <a:cs typeface="+mn-cs"/>
              </a:rPr>
              <a:t>, where functions are not </a:t>
            </a:r>
            <a:r>
              <a:rPr lang="en-US" sz="1200" b="0" i="0" u="none" strike="noStrike" kern="1200" dirty="0" smtClean="0">
                <a:solidFill>
                  <a:schemeClr val="tx1"/>
                </a:solidFill>
                <a:effectLst/>
                <a:latin typeface="+mn-lt"/>
                <a:ea typeface="+mn-ea"/>
                <a:cs typeface="+mn-cs"/>
                <a:hlinkClick r:id="rId3" tooltip="Modular programming"/>
              </a:rPr>
              <a:t>modular</a:t>
            </a:r>
            <a:r>
              <a:rPr lang="en-US" sz="1200" b="0" i="0" kern="1200" dirty="0" smtClean="0">
                <a:solidFill>
                  <a:schemeClr val="tx1"/>
                </a:solidFill>
                <a:effectLst/>
                <a:latin typeface="+mn-lt"/>
                <a:ea typeface="+mn-ea"/>
                <a:cs typeface="+mn-cs"/>
              </a:rPr>
              <a:t>, the software is not flexible enough to adapt to changes in business needs.</a:t>
            </a:r>
          </a:p>
          <a:p>
            <a:r>
              <a:rPr lang="en-US" sz="1200" b="1" i="0" kern="1200" dirty="0" smtClean="0">
                <a:solidFill>
                  <a:schemeClr val="tx1"/>
                </a:solidFill>
                <a:effectLst/>
                <a:latin typeface="+mn-lt"/>
                <a:ea typeface="+mn-ea"/>
                <a:cs typeface="+mn-cs"/>
              </a:rPr>
              <a:t>Lack of a test suite</a:t>
            </a:r>
            <a:r>
              <a:rPr lang="en-US" sz="1200" b="0" i="0" kern="1200" dirty="0" smtClean="0">
                <a:solidFill>
                  <a:schemeClr val="tx1"/>
                </a:solidFill>
                <a:effectLst/>
                <a:latin typeface="+mn-lt"/>
                <a:ea typeface="+mn-ea"/>
                <a:cs typeface="+mn-cs"/>
              </a:rPr>
              <a:t>, which encourages quick and risky </a:t>
            </a:r>
            <a:r>
              <a:rPr lang="en-US" sz="1200" b="0" i="0" u="none" strike="noStrike" kern="1200" dirty="0" smtClean="0">
                <a:solidFill>
                  <a:schemeClr val="tx1"/>
                </a:solidFill>
                <a:effectLst/>
                <a:latin typeface="+mn-lt"/>
                <a:ea typeface="+mn-ea"/>
                <a:cs typeface="+mn-cs"/>
                <a:hlinkClick r:id="rId4" tooltip="Band-aid (Computing)"/>
              </a:rPr>
              <a:t>band-aids</a:t>
            </a:r>
            <a:r>
              <a:rPr lang="en-US" sz="1200" b="0" i="0" kern="1200" dirty="0" smtClean="0">
                <a:solidFill>
                  <a:schemeClr val="tx1"/>
                </a:solidFill>
                <a:effectLst/>
                <a:latin typeface="+mn-lt"/>
                <a:ea typeface="+mn-ea"/>
                <a:cs typeface="+mn-cs"/>
              </a:rPr>
              <a:t> to fix bugs.</a:t>
            </a:r>
          </a:p>
          <a:p>
            <a:r>
              <a:rPr lang="en-US" sz="1200" b="1" i="0" kern="1200" dirty="0" smtClean="0">
                <a:solidFill>
                  <a:schemeClr val="tx1"/>
                </a:solidFill>
                <a:effectLst/>
                <a:latin typeface="+mn-lt"/>
                <a:ea typeface="+mn-ea"/>
                <a:cs typeface="+mn-cs"/>
              </a:rPr>
              <a:t>Lack of documentation</a:t>
            </a:r>
            <a:r>
              <a:rPr lang="en-US" sz="1200" b="0" i="0" kern="1200" dirty="0" smtClean="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smtClean="0">
                <a:solidFill>
                  <a:schemeClr val="tx1"/>
                </a:solidFill>
                <a:effectLst/>
                <a:latin typeface="+mn-lt"/>
                <a:ea typeface="+mn-ea"/>
                <a:cs typeface="+mn-cs"/>
              </a:rPr>
              <a:t>Lack of collaboration</a:t>
            </a:r>
            <a:r>
              <a:rPr lang="en-US" sz="1200" b="0" i="0" kern="1200" dirty="0" smtClean="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smtClean="0">
                <a:solidFill>
                  <a:schemeClr val="tx1"/>
                </a:solidFill>
                <a:effectLst/>
                <a:latin typeface="+mn-lt"/>
                <a:ea typeface="+mn-ea"/>
                <a:cs typeface="+mn-cs"/>
              </a:rPr>
              <a:t>Parallel development</a:t>
            </a:r>
            <a:r>
              <a:rPr lang="en-US" sz="1200" b="0" i="0" kern="1200" dirty="0" smtClean="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smtClean="0">
                <a:solidFill>
                  <a:schemeClr val="tx1"/>
                </a:solidFill>
                <a:effectLst/>
                <a:latin typeface="+mn-lt"/>
                <a:ea typeface="+mn-ea"/>
                <a:cs typeface="+mn-cs"/>
              </a:rPr>
              <a:t>Delayed refactoring</a:t>
            </a:r>
            <a:r>
              <a:rPr lang="en-US" sz="1200" b="0" i="0" kern="1200" dirty="0" smtClean="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smtClean="0">
                <a:solidFill>
                  <a:schemeClr val="tx1"/>
                </a:solidFill>
                <a:effectLst/>
                <a:latin typeface="+mn-lt"/>
                <a:ea typeface="+mn-ea"/>
                <a:cs typeface="+mn-cs"/>
              </a:rPr>
              <a:t>Lack of alignment to standards</a:t>
            </a:r>
            <a:r>
              <a:rPr lang="en-US" sz="1200" b="0" i="0" kern="1200" dirty="0" smtClean="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smtClean="0">
                <a:solidFill>
                  <a:schemeClr val="tx1"/>
                </a:solidFill>
                <a:effectLst/>
                <a:latin typeface="+mn-lt"/>
                <a:ea typeface="+mn-ea"/>
                <a:cs typeface="+mn-cs"/>
              </a:rPr>
              <a:t>Lack of knowledge</a:t>
            </a:r>
            <a:r>
              <a:rPr lang="en-US" sz="1200" b="0" i="0" kern="1200" dirty="0" smtClean="0">
                <a:solidFill>
                  <a:schemeClr val="tx1"/>
                </a:solidFill>
                <a:effectLst/>
                <a:latin typeface="+mn-lt"/>
                <a:ea typeface="+mn-ea"/>
                <a:cs typeface="+mn-cs"/>
              </a:rPr>
              <a:t>, when the developer simply doesn't know how to write elegant code.</a:t>
            </a:r>
          </a:p>
          <a:p>
            <a:r>
              <a:rPr lang="en-US" sz="1200" b="1" i="0" kern="1200" dirty="0" smtClean="0">
                <a:solidFill>
                  <a:schemeClr val="tx1"/>
                </a:solidFill>
                <a:effectLst/>
                <a:latin typeface="+mn-lt"/>
                <a:ea typeface="+mn-ea"/>
                <a:cs typeface="+mn-cs"/>
              </a:rPr>
              <a:t>Lack of ownership</a:t>
            </a:r>
            <a:r>
              <a:rPr lang="en-US" sz="1200" b="0" i="0" kern="1200" dirty="0" smtClean="0">
                <a:solidFill>
                  <a:schemeClr val="tx1"/>
                </a:solidFill>
                <a:effectLst/>
                <a:latin typeface="+mn-lt"/>
                <a:ea typeface="+mn-ea"/>
                <a:cs typeface="+mn-cs"/>
              </a:rPr>
              <a:t>, when outsourced software efforts result in in-house engineering being required to </a:t>
            </a:r>
            <a:r>
              <a:rPr lang="en-US" sz="1200" b="0" i="0" u="none" strike="noStrike" kern="1200" dirty="0" smtClean="0">
                <a:solidFill>
                  <a:schemeClr val="tx1"/>
                </a:solidFill>
                <a:effectLst/>
                <a:latin typeface="+mn-lt"/>
                <a:ea typeface="+mn-ea"/>
                <a:cs typeface="+mn-cs"/>
                <a:hlinkClick r:id="rId5" tooltip="Code refactoring"/>
              </a:rPr>
              <a:t>refactor</a:t>
            </a:r>
            <a:r>
              <a:rPr lang="en-US" sz="1200" b="0" i="0" kern="1200" dirty="0" smtClean="0">
                <a:solidFill>
                  <a:schemeClr val="tx1"/>
                </a:solidFill>
                <a:effectLst/>
                <a:latin typeface="+mn-lt"/>
                <a:ea typeface="+mn-ea"/>
                <a:cs typeface="+mn-cs"/>
              </a:rPr>
              <a:t> or rewrite outsourced code.</a:t>
            </a:r>
          </a:p>
          <a:p>
            <a:r>
              <a:rPr lang="en-US" sz="1200" b="1" i="0" kern="1200" dirty="0" smtClean="0">
                <a:solidFill>
                  <a:schemeClr val="tx1"/>
                </a:solidFill>
                <a:effectLst/>
                <a:latin typeface="+mn-lt"/>
                <a:ea typeface="+mn-ea"/>
                <a:cs typeface="+mn-cs"/>
              </a:rPr>
              <a:t>Poor technological leadership</a:t>
            </a:r>
            <a:r>
              <a:rPr lang="en-US" sz="1200" b="0" i="0" kern="1200" dirty="0" smtClean="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smtClean="0">
                <a:solidFill>
                  <a:schemeClr val="tx1"/>
                </a:solidFill>
                <a:effectLst/>
                <a:latin typeface="+mn-lt"/>
                <a:ea typeface="+mn-ea"/>
                <a:cs typeface="+mn-cs"/>
              </a:rPr>
              <a:t>Last minute specification changes</a:t>
            </a:r>
            <a:r>
              <a:rPr lang="en-US" sz="1200" b="0" i="0" kern="1200" dirty="0" smtClean="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smtClean="0">
                <a:solidFill>
                  <a:schemeClr val="tx1"/>
                </a:solidFill>
                <a:effectLst/>
                <a:latin typeface="+mn-lt"/>
                <a:ea typeface="+mn-ea"/>
                <a:cs typeface="+mn-cs"/>
              </a:rPr>
              <a:t>Scope Doping</a:t>
            </a:r>
            <a:r>
              <a:rPr lang="en-US" sz="1200" b="0" i="0" kern="1200" dirty="0" smtClean="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8</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11</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-calibrated. The model consuming it likely fit to these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-calibrations, and a silent update that corrects the signal will have sudden ramifications for the model. </a:t>
            </a:r>
            <a:endParaRPr lang="en-US" dirty="0" smtClean="0"/>
          </a:p>
          <a:p>
            <a:r>
              <a:rPr lang="en-US" sz="1200" kern="1200" dirty="0" smtClean="0">
                <a:solidFill>
                  <a:schemeClr val="tx1"/>
                </a:solidFill>
                <a:effectLst/>
                <a:latin typeface="+mn-lt"/>
                <a:ea typeface="+mn-ea"/>
                <a:cs typeface="+mn-cs"/>
              </a:rPr>
              <a:t>One common mitigation strategy for unstable data dependencies is to create a </a:t>
            </a:r>
            <a:r>
              <a:rPr lang="en-US" sz="1200" i="1" kern="1200" dirty="0" smtClean="0">
                <a:solidFill>
                  <a:schemeClr val="tx1"/>
                </a:solidFill>
                <a:effectLst/>
                <a:latin typeface="+mn-lt"/>
                <a:ea typeface="+mn-ea"/>
                <a:cs typeface="+mn-cs"/>
              </a:rPr>
              <a:t>versioned copy </a:t>
            </a:r>
            <a:r>
              <a:rPr lang="en-US" sz="1200" kern="1200" dirty="0" smtClean="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13</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smtClean="0">
                <a:solidFill>
                  <a:schemeClr val="tx1"/>
                </a:solidFill>
                <a:effectLst/>
                <a:latin typeface="+mn-lt"/>
                <a:ea typeface="+mn-ea"/>
                <a:cs typeface="+mn-cs"/>
              </a:rPr>
              <a:t>mloss.org</a:t>
            </a:r>
            <a:r>
              <a:rPr lang="en-US" sz="1200" kern="1200" dirty="0" smtClean="0">
                <a:solidFill>
                  <a:schemeClr val="tx1"/>
                </a:solidFill>
                <a:effectLst/>
                <a:latin typeface="+mn-lt"/>
                <a:ea typeface="+mn-ea"/>
                <a:cs typeface="+mn-cs"/>
              </a:rPr>
              <a:t>, or from in-house code, proprietary packages, and cloud-based platforms. Using generic packages often results in a </a:t>
            </a:r>
            <a:r>
              <a:rPr lang="en-US" sz="1200" i="1"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system design pattern, in which a massive amount of supporting code is written to get data into and out of general-purpose packages.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As a special case of glue code, </a:t>
            </a:r>
            <a:r>
              <a:rPr lang="en-US" sz="1200" i="1"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often appear in data </a:t>
            </a:r>
            <a:r>
              <a:rPr lang="en-US" sz="1200" kern="1200" dirty="0" err="1" smtClean="0">
                <a:solidFill>
                  <a:schemeClr val="tx1"/>
                </a:solidFill>
                <a:effectLst/>
                <a:latin typeface="+mn-lt"/>
                <a:ea typeface="+mn-ea"/>
                <a:cs typeface="+mn-cs"/>
              </a:rPr>
              <a:t>prepara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Dead Experimental </a:t>
            </a:r>
            <a:r>
              <a:rPr lang="en-US" sz="1200" b="0" kern="1200" dirty="0" err="1" smtClean="0">
                <a:solidFill>
                  <a:schemeClr val="tx1"/>
                </a:solidFill>
                <a:effectLst/>
                <a:latin typeface="+mn-lt"/>
                <a:ea typeface="+mn-ea"/>
                <a:cs typeface="+mn-cs"/>
              </a:rPr>
              <a:t>Codepaths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smtClean="0">
                <a:solidFill>
                  <a:schemeClr val="tx1"/>
                </a:solidFill>
                <a:effectLst/>
                <a:latin typeface="+mn-lt"/>
                <a:ea typeface="+mn-ea"/>
                <a:cs typeface="+mn-cs"/>
              </a:rPr>
              <a:t>cyclomatic</a:t>
            </a:r>
            <a:r>
              <a:rPr lang="en-US" sz="1200" kern="1200" dirty="0" smtClean="0">
                <a:solidFill>
                  <a:schemeClr val="tx1"/>
                </a:solidFill>
                <a:effectLst/>
                <a:latin typeface="+mn-lt"/>
                <a:ea typeface="+mn-ea"/>
                <a:cs typeface="+mn-cs"/>
              </a:rPr>
              <a:t> complexity.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rPr>
              <a:t>Abstraction Debt. </a:t>
            </a:r>
            <a:r>
              <a:rPr lang="en-US" sz="1200" kern="1200" dirty="0" smtClean="0">
                <a:solidFill>
                  <a:schemeClr val="tx1"/>
                </a:solidFill>
                <a:effectLst/>
                <a:latin typeface="+mn-lt"/>
                <a:ea typeface="+mn-ea"/>
                <a:cs typeface="+mn-cs"/>
              </a:rPr>
              <a:t>The above issues highlight the fact that there is a distinct lack of strong ab- </a:t>
            </a:r>
            <a:r>
              <a:rPr lang="en-US" sz="1200" kern="1200" dirty="0" err="1" smtClean="0">
                <a:solidFill>
                  <a:schemeClr val="tx1"/>
                </a:solidFill>
                <a:effectLst/>
                <a:latin typeface="+mn-lt"/>
                <a:ea typeface="+mn-ea"/>
                <a:cs typeface="+mn-cs"/>
              </a:rPr>
              <a:t>stractions</a:t>
            </a:r>
            <a:r>
              <a:rPr lang="en-US" sz="1200" kern="1200" dirty="0" smtClean="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parameter-server abstraction seems much more robust, but there are multiple competing </a:t>
            </a:r>
            <a:r>
              <a:rPr lang="en-US" sz="1200" kern="1200" dirty="0" err="1" smtClean="0">
                <a:solidFill>
                  <a:schemeClr val="tx1"/>
                </a:solidFill>
                <a:effectLst/>
                <a:latin typeface="+mn-lt"/>
                <a:ea typeface="+mn-ea"/>
                <a:cs typeface="+mn-cs"/>
              </a:rPr>
              <a:t>speci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fications</a:t>
            </a:r>
            <a:r>
              <a:rPr lang="en-US" sz="1200" kern="1200" dirty="0" smtClean="0">
                <a:solidFill>
                  <a:schemeClr val="tx1"/>
                </a:solidFill>
                <a:effectLst/>
                <a:latin typeface="+mn-lt"/>
                <a:ea typeface="+mn-ea"/>
                <a:cs typeface="+mn-cs"/>
              </a:rPr>
              <a:t> of this basic idea [5, 10]. The lack of standard abstractions makes it all too easy to blur the lines between components.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17</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Fixed Thresholds in Dynamic Systems. </a:t>
            </a:r>
            <a:r>
              <a:rPr lang="en-US" sz="1200" kern="1200" dirty="0" smtClean="0">
                <a:solidFill>
                  <a:schemeClr val="tx1"/>
                </a:solidFill>
                <a:effectLst/>
                <a:latin typeface="+mn-lt"/>
                <a:ea typeface="+mn-ea"/>
                <a:cs typeface="+mn-cs"/>
              </a:rPr>
              <a:t>It is often necessary to pick a </a:t>
            </a:r>
            <a:r>
              <a:rPr lang="en-US" sz="1200" i="1" kern="1200" dirty="0" smtClean="0">
                <a:solidFill>
                  <a:schemeClr val="tx1"/>
                </a:solidFill>
                <a:effectLst/>
                <a:latin typeface="+mn-lt"/>
                <a:ea typeface="+mn-ea"/>
                <a:cs typeface="+mn-cs"/>
              </a:rPr>
              <a:t>decision threshold </a:t>
            </a:r>
            <a:r>
              <a:rPr lang="en-US" sz="1200" kern="1200" dirty="0" smtClean="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Prediction Bias. </a:t>
            </a:r>
            <a:r>
              <a:rPr lang="en-US" sz="1200" kern="1200" dirty="0" smtClean="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Action Limits. </a:t>
            </a:r>
            <a:r>
              <a:rPr lang="en-US" sz="1200" kern="1200" dirty="0" smtClean="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Up-Stream Producers. </a:t>
            </a:r>
            <a:r>
              <a:rPr lang="en-US" sz="1200" kern="1200" dirty="0" smtClean="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20</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Reproducibility Debt. </a:t>
            </a:r>
            <a:r>
              <a:rPr lang="en-US" sz="1200" kern="1200" dirty="0" smtClean="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Process Management Debt. </a:t>
            </a:r>
            <a:r>
              <a:rPr lang="en-US" sz="1200" kern="1200" dirty="0" smtClean="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Cultural Debt.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1/18/18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1/18/18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1/18/18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1/18/18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smtClean="0">
                <a:latin typeface="Tw Cen MT" charset="0"/>
                <a:ea typeface="Tw Cen MT" charset="0"/>
                <a:cs typeface="Tw Cen MT" charset="0"/>
              </a:rPr>
              <a:t>CSCI 8360: Data Science Practicum</a:t>
            </a:r>
            <a:endParaRPr lang="en-US" sz="4000" cap="none" dirty="0">
              <a:latin typeface="Tw Cen MT" charset="0"/>
              <a:ea typeface="Tw Cen MT" charset="0"/>
              <a:cs typeface="Tw Cen MT" charset="0"/>
            </a:endParaRP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smtClean="0"/>
              <a:t>Lecture </a:t>
            </a:r>
            <a:r>
              <a:rPr lang="en-US" dirty="0"/>
              <a:t>4</a:t>
            </a:r>
            <a:r>
              <a:rPr lang="en-US" cap="none" dirty="0" smtClean="0"/>
              <a:t>: </a:t>
            </a:r>
            <a:r>
              <a:rPr lang="en-US" cap="none" dirty="0"/>
              <a:t>“Hidden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a:t>
            </a:r>
            <a:r>
              <a:rPr lang="en-US" sz="1200" cap="none" dirty="0" smtClean="0"/>
              <a:t>Dennison</a:t>
            </a:r>
          </a:p>
          <a:p>
            <a:endParaRPr lang="en-US" sz="1200" cap="none" dirty="0" smtClean="0"/>
          </a:p>
          <a:p>
            <a:r>
              <a:rPr lang="en-US" cap="none" dirty="0" smtClean="0"/>
              <a:t>Dr. Shannon Quinn</a:t>
            </a:r>
            <a:endParaRPr lang="en-US" cap="none" dirty="0"/>
          </a:p>
        </p:txBody>
      </p:sp>
    </p:spTree>
    <p:extLst>
      <p:ext uri="{BB962C8B-B14F-4D97-AF65-F5344CB8AC3E}">
        <p14:creationId xmlns:p14="http://schemas.microsoft.com/office/powerpoint/2010/main" val="1680968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8349175" cy="3581400"/>
          </a:xfrm>
        </p:spPr>
        <p:txBody>
          <a:bodyPr/>
          <a:lstStyle/>
          <a:p>
            <a:r>
              <a:rPr lang="en-US" dirty="0" smtClean="0"/>
              <a:t>Traditional software engineering: strong abstraction boundaries, encapsulation, and modular design</a:t>
            </a:r>
          </a:p>
          <a:p>
            <a:endParaRPr lang="en-US" dirty="0"/>
          </a:p>
          <a:p>
            <a:endParaRPr lang="en-US" dirty="0" smtClean="0"/>
          </a:p>
          <a:p>
            <a:r>
              <a:rPr lang="en-US" dirty="0" smtClean="0"/>
              <a:t>Machine learning: desired behavior relies </a:t>
            </a:r>
            <a:r>
              <a:rPr lang="en-US" i="1" dirty="0" smtClean="0"/>
              <a:t>specifically</a:t>
            </a:r>
            <a:r>
              <a:rPr lang="en-US" dirty="0" smtClean="0"/>
              <a:t> on external data</a:t>
            </a:r>
          </a:p>
          <a:p>
            <a:pPr lvl="1"/>
            <a:r>
              <a:rPr lang="en-US" dirty="0" smtClean="0"/>
              <a:t>The real world does not fit into tidy abstraction rules</a:t>
            </a:r>
            <a:endParaRPr lang="en-US" dirty="0"/>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9601200" cy="4466492"/>
          </a:xfrm>
        </p:spPr>
        <p:txBody>
          <a:bodyPr>
            <a:normAutofit/>
          </a:bodyPr>
          <a:lstStyle/>
          <a:p>
            <a:r>
              <a:rPr lang="en-US" b="1" dirty="0" smtClean="0"/>
              <a:t>Entanglement</a:t>
            </a:r>
          </a:p>
          <a:p>
            <a:pPr lvl="1"/>
            <a:r>
              <a:rPr lang="en-US" i="1" dirty="0" smtClean="0"/>
              <a:t>ML systems mix signals</a:t>
            </a:r>
          </a:p>
          <a:p>
            <a:pPr lvl="1"/>
            <a:r>
              <a:rPr lang="en-US" dirty="0" smtClean="0"/>
              <a:t>If we change distribution of one input feature, weights of other d – 1 features may change as well</a:t>
            </a:r>
          </a:p>
          <a:p>
            <a:pPr lvl="1"/>
            <a:r>
              <a:rPr lang="en-US" i="1" dirty="0" smtClean="0"/>
              <a:t>“Changing Anything Changes Everything”</a:t>
            </a:r>
          </a:p>
          <a:p>
            <a:r>
              <a:rPr lang="en-US" b="1" dirty="0" smtClean="0"/>
              <a:t>Correction Cascades</a:t>
            </a:r>
          </a:p>
          <a:p>
            <a:pPr lvl="1"/>
            <a:r>
              <a:rPr lang="en-US" dirty="0" smtClean="0"/>
              <a:t>We have model m</a:t>
            </a:r>
            <a:r>
              <a:rPr lang="en-US" baseline="-25000" dirty="0" smtClean="0"/>
              <a:t>a</a:t>
            </a:r>
            <a:r>
              <a:rPr lang="en-US" dirty="0" smtClean="0"/>
              <a:t> for problem A, but need a solution for slightly different A’</a:t>
            </a:r>
          </a:p>
          <a:p>
            <a:pPr lvl="1"/>
            <a:r>
              <a:rPr lang="en-US" dirty="0" smtClean="0"/>
              <a:t>Tweak m</a:t>
            </a:r>
            <a:r>
              <a:rPr lang="en-US" baseline="-25000" dirty="0" smtClean="0"/>
              <a:t>a</a:t>
            </a:r>
            <a:r>
              <a:rPr lang="en-US" dirty="0" smtClean="0"/>
              <a:t> to </a:t>
            </a:r>
            <a:r>
              <a:rPr lang="en-US" dirty="0" err="1" smtClean="0"/>
              <a:t>m’</a:t>
            </a:r>
            <a:r>
              <a:rPr lang="en-US" baseline="-25000" dirty="0" err="1" smtClean="0"/>
              <a:t>a</a:t>
            </a:r>
            <a:r>
              <a:rPr lang="is-IS" dirty="0" smtClean="0"/>
              <a:t>…then need to solve A’’, and so on</a:t>
            </a:r>
          </a:p>
          <a:p>
            <a:r>
              <a:rPr lang="is-IS" b="1" dirty="0" smtClean="0"/>
              <a:t>Undeclared Consumers</a:t>
            </a:r>
          </a:p>
          <a:p>
            <a:pPr lvl="1"/>
            <a:r>
              <a:rPr lang="is-IS" dirty="0" smtClean="0"/>
              <a:t>Output of your model m</a:t>
            </a:r>
            <a:r>
              <a:rPr lang="is-IS" baseline="-25000" dirty="0" smtClean="0"/>
              <a:t>a</a:t>
            </a:r>
            <a:r>
              <a:rPr lang="is-IS" dirty="0" smtClean="0"/>
              <a:t> may be input to some downstream system</a:t>
            </a:r>
          </a:p>
          <a:p>
            <a:pPr lvl="1"/>
            <a:r>
              <a:rPr lang="is-IS" dirty="0" smtClean="0"/>
              <a:t>Changes in your model m</a:t>
            </a:r>
            <a:r>
              <a:rPr lang="is-IS" baseline="-25000" dirty="0" smtClean="0"/>
              <a:t>a</a:t>
            </a:r>
            <a:r>
              <a:rPr lang="is-IS" dirty="0" smtClean="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p:sp>
        <p:nvSpPr>
          <p:cNvPr id="3" name="Content Placeholder 2"/>
          <p:cNvSpPr>
            <a:spLocks noGrp="1"/>
          </p:cNvSpPr>
          <p:nvPr>
            <p:ph idx="1"/>
          </p:nvPr>
        </p:nvSpPr>
        <p:spPr/>
        <p:txBody>
          <a:bodyPr/>
          <a:lstStyle/>
          <a:p>
            <a:r>
              <a:rPr lang="en-US" dirty="0" smtClean="0"/>
              <a:t>Traditional software engineering identifies “dependency debt” as a key contributor to overall technical debt</a:t>
            </a:r>
          </a:p>
          <a:p>
            <a:endParaRPr lang="en-US" dirty="0"/>
          </a:p>
          <a:p>
            <a:endParaRPr lang="en-US" dirty="0" smtClean="0"/>
          </a:p>
          <a:p>
            <a:r>
              <a:rPr lang="en-US" dirty="0" smtClean="0"/>
              <a:t>Data dependencies in ML systems carry similar debt-building capacity, but with the added joy of being more difficult to detect</a:t>
            </a:r>
            <a:endParaRPr lang="en-US" dirty="0"/>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Unstable Data Dependencies</a:t>
                </a:r>
              </a:p>
              <a:p>
                <a:pPr lvl="1"/>
                <a:r>
                  <a:rPr lang="en-US" dirty="0" smtClean="0"/>
                  <a:t>Consumed input changes over time</a:t>
                </a:r>
              </a:p>
              <a:p>
                <a:pPr lvl="1"/>
                <a:r>
                  <a:rPr lang="en-US" dirty="0" smtClean="0"/>
                  <a:t>Input signal comes from another ML system that updates itself</a:t>
                </a:r>
              </a:p>
              <a:p>
                <a:pPr lvl="1"/>
                <a:r>
                  <a:rPr lang="en-US" dirty="0" smtClean="0"/>
                  <a:t>Engineering ownership of input signal is distinct from ML system consuming it</a:t>
                </a:r>
              </a:p>
              <a:p>
                <a:r>
                  <a:rPr lang="en-US" b="1" dirty="0" smtClean="0"/>
                  <a:t>Underutilized Data Dependencies</a:t>
                </a:r>
              </a:p>
              <a:p>
                <a:pPr lvl="1"/>
                <a:r>
                  <a:rPr lang="en-US" dirty="0" smtClean="0"/>
                  <a:t>Input signals that provide little modeling benefit</a:t>
                </a:r>
              </a:p>
              <a:p>
                <a:pPr lvl="1"/>
                <a:r>
                  <a:rPr lang="en-US" dirty="0" smtClean="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smtClean="0"/>
                  <a:t>-features</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dirty="0" smtClean="0"/>
              <a:t>A key feature of ML systems is influencing its own behavior</a:t>
            </a:r>
          </a:p>
          <a:p>
            <a:endParaRPr lang="en-US" dirty="0"/>
          </a:p>
          <a:p>
            <a:endParaRPr lang="en-US" dirty="0" smtClean="0"/>
          </a:p>
          <a:p>
            <a:r>
              <a:rPr lang="en-US" b="1" dirty="0" smtClean="0"/>
              <a:t>Analysis debt</a:t>
            </a:r>
            <a:endParaRPr lang="en-US" b="1" dirty="0"/>
          </a:p>
          <a:p>
            <a:pPr lvl="1"/>
            <a:r>
              <a:rPr lang="en-US" i="1" dirty="0" smtClean="0"/>
              <a:t>Difficult to predict behavior of a given model before release*</a:t>
            </a:r>
            <a:endParaRPr lang="en-US" i="1" dirty="0"/>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smtClean="0"/>
              <a:t>* </a:t>
            </a:r>
            <a:r>
              <a:rPr lang="en-US" dirty="0" err="1" smtClean="0"/>
              <a:t>Tay</a:t>
            </a:r>
            <a:r>
              <a:rPr lang="en-US" dirty="0" smtClean="0"/>
              <a:t>?</a:t>
            </a:r>
            <a:endParaRPr lang="en-US" dirty="0"/>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b="1" dirty="0" smtClean="0"/>
              <a:t>Direct Feedback Loops</a:t>
            </a:r>
          </a:p>
          <a:p>
            <a:pPr lvl="1"/>
            <a:r>
              <a:rPr lang="en-US" dirty="0" smtClean="0"/>
              <a:t>Model directly influences selection of its own future training data</a:t>
            </a:r>
          </a:p>
          <a:p>
            <a:pPr lvl="1"/>
            <a:r>
              <a:rPr lang="en-US" dirty="0" smtClean="0"/>
              <a:t>Supervised algorithms</a:t>
            </a:r>
          </a:p>
          <a:p>
            <a:r>
              <a:rPr lang="en-US" b="1" dirty="0" smtClean="0"/>
              <a:t>Hidden Feedback Loops</a:t>
            </a:r>
          </a:p>
          <a:p>
            <a:pPr lvl="1"/>
            <a:r>
              <a:rPr lang="en-US" dirty="0" smtClean="0"/>
              <a:t>Two systems indirectly influence each other through the world</a:t>
            </a:r>
          </a:p>
          <a:p>
            <a:pPr lvl="1"/>
            <a:r>
              <a:rPr lang="en-US" dirty="0" smtClean="0"/>
              <a:t>Related but distinct recommendation systems—improving one leads to changes in the other</a:t>
            </a:r>
            <a:endParaRPr lang="en-US" dirty="0"/>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sp>
        <p:nvSpPr>
          <p:cNvPr id="3" name="Content Placeholder 2"/>
          <p:cNvSpPr>
            <a:spLocks noGrp="1"/>
          </p:cNvSpPr>
          <p:nvPr>
            <p:ph idx="1"/>
          </p:nvPr>
        </p:nvSpPr>
        <p:spPr/>
        <p:txBody>
          <a:bodyPr/>
          <a:lstStyle/>
          <a:p>
            <a:r>
              <a:rPr lang="en-US" dirty="0" smtClean="0"/>
              <a:t>How much code in a machine learning system is, well, </a:t>
            </a:r>
            <a:r>
              <a:rPr lang="en-US" i="1" dirty="0" smtClean="0"/>
              <a:t>machine learning</a:t>
            </a:r>
            <a:r>
              <a:rPr lang="en-US" dirty="0" smtClean="0"/>
              <a:t>?</a:t>
            </a:r>
          </a:p>
          <a:p>
            <a:endParaRPr lang="en-US" dirty="0"/>
          </a:p>
          <a:p>
            <a:endParaRPr lang="en-US" dirty="0" smtClean="0"/>
          </a:p>
          <a:p>
            <a:r>
              <a:rPr lang="is-IS" dirty="0" smtClean="0"/>
              <a:t>The non-ML code is “plumbing”</a:t>
            </a:r>
            <a:r>
              <a:rPr lang="en-US" dirty="0" smtClean="0"/>
              <a:t>—</a:t>
            </a:r>
            <a:r>
              <a:rPr lang="is-IS" dirty="0" smtClean="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lstStyle/>
          <a:p>
            <a:r>
              <a:rPr lang="en-US" dirty="0" smtClean="0"/>
              <a:t>Large systems have wide range of configurable options</a:t>
            </a:r>
          </a:p>
          <a:p>
            <a:pPr lvl="1"/>
            <a:r>
              <a:rPr lang="en-US" dirty="0" smtClean="0"/>
              <a:t>Features used</a:t>
            </a:r>
          </a:p>
          <a:p>
            <a:pPr lvl="1"/>
            <a:r>
              <a:rPr lang="en-US" dirty="0" smtClean="0"/>
              <a:t>Data selection</a:t>
            </a:r>
          </a:p>
          <a:p>
            <a:pPr lvl="1"/>
            <a:r>
              <a:rPr lang="en-US" dirty="0" smtClean="0"/>
              <a:t>Algorithm </a:t>
            </a:r>
            <a:r>
              <a:rPr lang="en-US" dirty="0" err="1" smtClean="0"/>
              <a:t>hyperparameters</a:t>
            </a:r>
            <a:endParaRPr lang="en-US" dirty="0" smtClean="0"/>
          </a:p>
          <a:p>
            <a:pPr lvl="1"/>
            <a:r>
              <a:rPr lang="en-US" dirty="0" smtClean="0"/>
              <a:t>Verification methods</a:t>
            </a:r>
          </a:p>
          <a:p>
            <a:pPr lvl="1"/>
            <a:r>
              <a:rPr lang="en-US" dirty="0" smtClean="0"/>
              <a:t>Pre- and post-processing routines</a:t>
            </a:r>
          </a:p>
          <a:p>
            <a:r>
              <a:rPr lang="en-US" dirty="0" smtClean="0"/>
              <a:t>May reach the point of </a:t>
            </a:r>
            <a:r>
              <a:rPr lang="en-US" b="1" dirty="0" smtClean="0"/>
              <a:t># of lines of configuration &gt;&gt;&gt; # of lines of code</a:t>
            </a:r>
            <a:endParaRPr lang="en-US" b="1" dirty="0"/>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normAutofit lnSpcReduction="10000"/>
          </a:bodyPr>
          <a:lstStyle/>
          <a:p>
            <a:r>
              <a:rPr lang="en-US" dirty="0" smtClean="0"/>
              <a:t>It should be easy to specify a configuration as a small change from a previous configuration</a:t>
            </a:r>
            <a:r>
              <a:rPr lang="en-US" dirty="0"/>
              <a:t>.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sp>
        <p:nvSpPr>
          <p:cNvPr id="5" name="Content Placeholder 4"/>
          <p:cNvSpPr>
            <a:spLocks noGrp="1"/>
          </p:cNvSpPr>
          <p:nvPr>
            <p:ph idx="1"/>
          </p:nvPr>
        </p:nvSpPr>
        <p:spPr/>
        <p:txBody>
          <a:bodyPr/>
          <a:lstStyle/>
          <a:p>
            <a:r>
              <a:rPr lang="en-US" dirty="0" smtClean="0"/>
              <a:t>Coined by Ward Cunningham in 1992</a:t>
            </a:r>
          </a:p>
          <a:p>
            <a:pPr lvl="1"/>
            <a:r>
              <a:rPr lang="en-US" dirty="0" smtClean="0"/>
              <a:t>Refers to long-term costs incurred by moving quickly in software engineering</a:t>
            </a:r>
          </a:p>
          <a:p>
            <a:r>
              <a:rPr lang="en-US" dirty="0" smtClean="0"/>
              <a:t>Debt metaphor</a:t>
            </a:r>
          </a:p>
          <a:p>
            <a:pPr lvl="1"/>
            <a:r>
              <a:rPr lang="en-US" dirty="0" smtClean="0"/>
              <a:t>Not necessarily a bad thing, but </a:t>
            </a:r>
            <a:r>
              <a:rPr lang="en-US" b="1" dirty="0" smtClean="0"/>
              <a:t>always</a:t>
            </a:r>
            <a:r>
              <a:rPr lang="en-US" dirty="0" smtClean="0"/>
              <a:t> needs to be serviced</a:t>
            </a:r>
          </a:p>
          <a:p>
            <a:r>
              <a:rPr lang="en-US" dirty="0" smtClean="0"/>
              <a:t>Goal: </a:t>
            </a:r>
            <a:r>
              <a:rPr lang="en-US" b="1" dirty="0" smtClean="0"/>
              <a:t>NOT</a:t>
            </a:r>
            <a:r>
              <a:rPr lang="en-US" dirty="0" smtClean="0"/>
              <a:t> to add new functionality</a:t>
            </a:r>
          </a:p>
          <a:p>
            <a:pPr lvl="1"/>
            <a:r>
              <a:rPr lang="en-US" dirty="0" smtClean="0"/>
              <a:t>Enable future improvements, reduce errors, improve maintainability</a:t>
            </a:r>
            <a:endParaRPr lang="en-US" dirty="0"/>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Changes in the External World</a:t>
            </a:r>
            <a:endParaRPr lang="en-US" dirty="0"/>
          </a:p>
        </p:txBody>
      </p:sp>
      <p:sp>
        <p:nvSpPr>
          <p:cNvPr id="3" name="Content Placeholder 2"/>
          <p:cNvSpPr>
            <a:spLocks noGrp="1"/>
          </p:cNvSpPr>
          <p:nvPr>
            <p:ph idx="1"/>
          </p:nvPr>
        </p:nvSpPr>
        <p:spPr>
          <a:xfrm>
            <a:off x="1371600" y="2286000"/>
            <a:ext cx="9601200" cy="4572000"/>
          </a:xfrm>
        </p:spPr>
        <p:txBody>
          <a:bodyPr>
            <a:normAutofit/>
          </a:bodyPr>
          <a:lstStyle/>
          <a:p>
            <a:r>
              <a:rPr lang="en-US" dirty="0" smtClean="0"/>
              <a:t>Related to #2 ”Data Dependencies” and #3 “Feedback Loops”</a:t>
            </a:r>
          </a:p>
          <a:p>
            <a:endParaRPr lang="en-US" dirty="0"/>
          </a:p>
          <a:p>
            <a:r>
              <a:rPr lang="en-US" b="1" dirty="0" smtClean="0"/>
              <a:t>Fixed Thresholds in Dynamic Systems</a:t>
            </a:r>
            <a:endParaRPr lang="en-US" dirty="0" smtClean="0"/>
          </a:p>
          <a:p>
            <a:pPr lvl="1"/>
            <a:r>
              <a:rPr lang="en-US" dirty="0" smtClean="0"/>
              <a:t>What p(x) will be used to separate “spam” from “not spam”?</a:t>
            </a:r>
          </a:p>
          <a:p>
            <a:r>
              <a:rPr lang="en-US" b="1" dirty="0" smtClean="0"/>
              <a:t>Monitoring and Testing</a:t>
            </a:r>
          </a:p>
          <a:p>
            <a:pPr lvl="1"/>
            <a:r>
              <a:rPr lang="en-US" dirty="0" smtClean="0"/>
              <a:t>What to monitor?</a:t>
            </a:r>
          </a:p>
          <a:p>
            <a:pPr lvl="1"/>
            <a:r>
              <a:rPr lang="en-US" dirty="0" smtClean="0"/>
              <a:t>Prediction Bias (distribution of predicted labels)</a:t>
            </a:r>
          </a:p>
          <a:p>
            <a:pPr lvl="1"/>
            <a:r>
              <a:rPr lang="en-US" dirty="0" smtClean="0"/>
              <a:t>Action Limits (automated alerts)</a:t>
            </a:r>
          </a:p>
          <a:p>
            <a:r>
              <a:rPr lang="en-US" b="1" dirty="0" smtClean="0"/>
              <a:t>Upstream Producers</a:t>
            </a:r>
          </a:p>
          <a:p>
            <a:pPr lvl="1"/>
            <a:r>
              <a:rPr lang="en-US" dirty="0" smtClean="0"/>
              <a:t>Any upstream data producers should also be thoroughly and frequently tested</a:t>
            </a:r>
            <a:endParaRPr lang="en-US" dirty="0"/>
          </a:p>
          <a:p>
            <a:endParaRPr lang="en-US" dirty="0" smtClean="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Other ML-related Debt</a:t>
            </a:r>
            <a:endParaRPr lang="en-US" dirty="0"/>
          </a:p>
        </p:txBody>
      </p:sp>
      <p:sp>
        <p:nvSpPr>
          <p:cNvPr id="3" name="Content Placeholder 2"/>
          <p:cNvSpPr>
            <a:spLocks noGrp="1"/>
          </p:cNvSpPr>
          <p:nvPr>
            <p:ph idx="1"/>
          </p:nvPr>
        </p:nvSpPr>
        <p:spPr>
          <a:xfrm>
            <a:off x="1371600" y="2285999"/>
            <a:ext cx="9601200" cy="4241409"/>
          </a:xfrm>
        </p:spPr>
        <p:txBody>
          <a:bodyPr>
            <a:normAutofit/>
          </a:bodyPr>
          <a:lstStyle/>
          <a:p>
            <a:r>
              <a:rPr lang="en-US" b="1" dirty="0" smtClean="0"/>
              <a:t>Data Testing Debt</a:t>
            </a:r>
          </a:p>
          <a:p>
            <a:pPr lvl="1"/>
            <a:r>
              <a:rPr lang="en-US" dirty="0" smtClean="0"/>
              <a:t>If data == code in ML systems, and code should be tested, then some data should be tested as well to monitor for changes in input distributions</a:t>
            </a:r>
          </a:p>
          <a:p>
            <a:r>
              <a:rPr lang="en-US" b="1" dirty="0" smtClean="0"/>
              <a:t>Reproducibility Debt (Open Science!)</a:t>
            </a:r>
          </a:p>
          <a:p>
            <a:pPr lvl="1"/>
            <a:r>
              <a:rPr lang="en-US" dirty="0" smtClean="0"/>
              <a:t>If frameworks are re-run in identical configurations, should produce identical results</a:t>
            </a:r>
          </a:p>
          <a:p>
            <a:r>
              <a:rPr lang="en-US" b="1" dirty="0" smtClean="0"/>
              <a:t>Process Management Debt</a:t>
            </a:r>
          </a:p>
          <a:p>
            <a:pPr lvl="1"/>
            <a:r>
              <a:rPr lang="en-US" dirty="0" smtClean="0"/>
              <a:t>Mature systems may have dozens or even hundreds of simultaneous ML models</a:t>
            </a:r>
          </a:p>
          <a:p>
            <a:r>
              <a:rPr lang="en-US" b="1" dirty="0" smtClean="0"/>
              <a:t>Cultural Debt</a:t>
            </a:r>
          </a:p>
          <a:p>
            <a:pPr lvl="1"/>
            <a:r>
              <a:rPr lang="en-US" dirty="0" smtClean="0"/>
              <a:t>Create a healthy project team culture with a breadth of expertise that rewards good engineering practices</a:t>
            </a:r>
          </a:p>
          <a:p>
            <a:pPr lvl="1"/>
            <a:endParaRPr lang="en-US" dirty="0" smtClean="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idx="1"/>
          </p:nvPr>
        </p:nvSpPr>
        <p:spPr>
          <a:xfrm>
            <a:off x="1371600" y="2286000"/>
            <a:ext cx="9601200" cy="4572000"/>
          </a:xfrm>
        </p:spPr>
        <p:txBody>
          <a:bodyPr/>
          <a:lstStyle/>
          <a:p>
            <a:r>
              <a:rPr lang="en-US" dirty="0" smtClean="0"/>
              <a:t>Measuring technical debt</a:t>
            </a:r>
          </a:p>
          <a:p>
            <a:pPr lvl="1"/>
            <a:r>
              <a:rPr lang="en-US" dirty="0" smtClean="0"/>
              <a:t>No clear metric</a:t>
            </a:r>
          </a:p>
          <a:p>
            <a:r>
              <a:rPr lang="en-US" dirty="0" smtClean="0"/>
              <a:t>Simply “moving fast” is not evidence of low debt or good practices</a:t>
            </a:r>
          </a:p>
          <a:p>
            <a:pPr lvl="1"/>
            <a:r>
              <a:rPr lang="en-US" dirty="0" smtClean="0"/>
              <a:t>Moving quickly often </a:t>
            </a:r>
            <a:r>
              <a:rPr lang="en-US" b="1" dirty="0" smtClean="0"/>
              <a:t>introduces</a:t>
            </a:r>
            <a:r>
              <a:rPr lang="en-US" dirty="0" smtClean="0"/>
              <a:t> technical debt!</a:t>
            </a:r>
          </a:p>
          <a:p>
            <a:pPr lvl="1"/>
            <a:endParaRPr lang="en-US" dirty="0"/>
          </a:p>
          <a:p>
            <a:r>
              <a:rPr lang="en-US" dirty="0" smtClean="0"/>
              <a:t>Useful questions for consideration:</a:t>
            </a:r>
          </a:p>
          <a:p>
            <a:pPr marL="457200" lvl="1" indent="-457200">
              <a:buFont typeface="+mj-lt"/>
              <a:buAutoNum type="arabicPeriod"/>
            </a:pPr>
            <a:r>
              <a:rPr lang="en-US" dirty="0"/>
              <a:t>How easily can an entirely new algorithmic approach be tested at full scale</a:t>
            </a:r>
            <a:r>
              <a:rPr lang="en-US" dirty="0" smtClean="0"/>
              <a:t>?</a:t>
            </a:r>
            <a:endParaRPr lang="en-US" dirty="0"/>
          </a:p>
          <a:p>
            <a:pPr marL="457200" lvl="1" indent="-457200">
              <a:buFont typeface="+mj-lt"/>
              <a:buAutoNum type="arabicPeriod"/>
            </a:pPr>
            <a:r>
              <a:rPr lang="en-US" dirty="0"/>
              <a:t>How precisely can the impact of a new change to the system be measured</a:t>
            </a:r>
            <a:r>
              <a:rPr lang="en-US" dirty="0" smtClean="0"/>
              <a:t>?</a:t>
            </a:r>
            <a:endParaRPr lang="en-US" dirty="0"/>
          </a:p>
          <a:p>
            <a:pPr marL="457200" lvl="1" indent="-457200">
              <a:buFont typeface="+mj-lt"/>
              <a:buAutoNum type="arabicPeriod"/>
            </a:pPr>
            <a:r>
              <a:rPr lang="en-US" dirty="0"/>
              <a:t>Does improving one model or signal degrade others</a:t>
            </a:r>
            <a:r>
              <a:rPr lang="en-US" dirty="0" smtClean="0"/>
              <a:t>?</a:t>
            </a:r>
            <a:endParaRPr lang="en-US" dirty="0"/>
          </a:p>
          <a:p>
            <a:pPr marL="457200" lvl="1" indent="-457200">
              <a:buFont typeface="+mj-lt"/>
              <a:buAutoNum type="arabicPeriod"/>
            </a:pPr>
            <a:r>
              <a:rPr lang="en-US" dirty="0"/>
              <a:t>How quickly can new members of the team be brought up to speed</a:t>
            </a:r>
            <a:r>
              <a:rPr lang="en-US" dirty="0" smtClean="0"/>
              <a:t>?</a:t>
            </a:r>
            <a:endParaRPr lang="en-US" dirty="0"/>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a:t>
            </a:r>
            <a:endParaRPr lang="en-US" dirty="0"/>
          </a:p>
        </p:txBody>
      </p:sp>
      <p:sp>
        <p:nvSpPr>
          <p:cNvPr id="3" name="Content Placeholder 2"/>
          <p:cNvSpPr>
            <a:spLocks noGrp="1"/>
          </p:cNvSpPr>
          <p:nvPr>
            <p:ph idx="1"/>
          </p:nvPr>
        </p:nvSpPr>
        <p:spPr/>
        <p:txBody>
          <a:bodyPr/>
          <a:lstStyle/>
          <a:p>
            <a:r>
              <a:rPr lang="en-US" dirty="0" smtClean="0"/>
              <a:t>How was it?</a:t>
            </a:r>
          </a:p>
        </p:txBody>
      </p:sp>
    </p:spTree>
    <p:extLst>
      <p:ext uri="{BB962C8B-B14F-4D97-AF65-F5344CB8AC3E}">
        <p14:creationId xmlns:p14="http://schemas.microsoft.com/office/powerpoint/2010/main" val="146490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Good Version Control Habits</a:t>
            </a:r>
            <a:endParaRPr lang="en-US" dirty="0"/>
          </a:p>
        </p:txBody>
      </p:sp>
      <p:sp>
        <p:nvSpPr>
          <p:cNvPr id="6" name="Text Placeholder 5"/>
          <p:cNvSpPr>
            <a:spLocks noGrp="1"/>
          </p:cNvSpPr>
          <p:nvPr>
            <p:ph type="body" idx="1"/>
          </p:nvPr>
        </p:nvSpPr>
        <p:spPr/>
        <p:txBody>
          <a:bodyPr/>
          <a:lstStyle/>
          <a:p>
            <a:r>
              <a:rPr lang="en-US" b="1" dirty="0" smtClean="0"/>
              <a:t>DON’T</a:t>
            </a:r>
            <a:endParaRPr lang="en-US" b="1" dirty="0"/>
          </a:p>
        </p:txBody>
      </p:sp>
      <p:sp>
        <p:nvSpPr>
          <p:cNvPr id="7" name="Content Placeholder 6"/>
          <p:cNvSpPr>
            <a:spLocks noGrp="1"/>
          </p:cNvSpPr>
          <p:nvPr>
            <p:ph sz="half" idx="2"/>
          </p:nvPr>
        </p:nvSpPr>
        <p:spPr>
          <a:xfrm>
            <a:off x="1371600" y="3305207"/>
            <a:ext cx="4443984" cy="3552793"/>
          </a:xfrm>
        </p:spPr>
        <p:txBody>
          <a:bodyPr/>
          <a:lstStyle/>
          <a:p>
            <a:r>
              <a:rPr lang="en-US" dirty="0" smtClean="0"/>
              <a:t>Hard-code program arguments </a:t>
            </a:r>
            <a:r>
              <a:rPr lang="en-US" i="1" dirty="0" smtClean="0"/>
              <a:t>(read the instructions)</a:t>
            </a:r>
          </a:p>
          <a:p>
            <a:r>
              <a:rPr lang="en-US" dirty="0" smtClean="0"/>
              <a:t>Include data or program output in version control</a:t>
            </a:r>
          </a:p>
          <a:p>
            <a:r>
              <a:rPr lang="en-US" dirty="0" smtClean="0"/>
              <a:t>Use </a:t>
            </a:r>
            <a:r>
              <a:rPr lang="en-US" dirty="0" err="1" smtClean="0"/>
              <a:t>Jupyter</a:t>
            </a:r>
            <a:r>
              <a:rPr lang="en-US" dirty="0" smtClean="0"/>
              <a:t> notebooks for program code</a:t>
            </a:r>
          </a:p>
          <a:p>
            <a:r>
              <a:rPr lang="en-US" dirty="0" smtClean="0"/>
              <a:t>Leave commit comments of “p0 update”</a:t>
            </a:r>
          </a:p>
          <a:p>
            <a:r>
              <a:rPr lang="en-US" dirty="0" smtClean="0"/>
              <a:t>Start at the last minute</a:t>
            </a:r>
          </a:p>
        </p:txBody>
      </p:sp>
      <p:sp>
        <p:nvSpPr>
          <p:cNvPr id="8" name="Text Placeholder 7"/>
          <p:cNvSpPr>
            <a:spLocks noGrp="1"/>
          </p:cNvSpPr>
          <p:nvPr>
            <p:ph type="body" sz="quarter" idx="3"/>
          </p:nvPr>
        </p:nvSpPr>
        <p:spPr/>
        <p:txBody>
          <a:bodyPr/>
          <a:lstStyle/>
          <a:p>
            <a:r>
              <a:rPr lang="en-US" b="1" dirty="0" smtClean="0"/>
              <a:t>DO</a:t>
            </a:r>
            <a:endParaRPr lang="en-US" b="1" dirty="0"/>
          </a:p>
        </p:txBody>
      </p:sp>
      <p:sp>
        <p:nvSpPr>
          <p:cNvPr id="9" name="Content Placeholder 8"/>
          <p:cNvSpPr>
            <a:spLocks noGrp="1"/>
          </p:cNvSpPr>
          <p:nvPr>
            <p:ph sz="quarter" idx="4"/>
          </p:nvPr>
        </p:nvSpPr>
        <p:spPr>
          <a:xfrm>
            <a:off x="6525014" y="3305207"/>
            <a:ext cx="4443984" cy="3552793"/>
          </a:xfrm>
        </p:spPr>
        <p:txBody>
          <a:bodyPr/>
          <a:lstStyle/>
          <a:p>
            <a:r>
              <a:rPr lang="en-US" dirty="0" smtClean="0"/>
              <a:t>Use tickets (Issues)</a:t>
            </a:r>
          </a:p>
          <a:p>
            <a:r>
              <a:rPr lang="en-US" dirty="0" smtClean="0"/>
              <a:t>Leave descriptive commit messages (“Fixed bug from ticket #3”)</a:t>
            </a:r>
          </a:p>
          <a:p>
            <a:r>
              <a:rPr lang="en-US" dirty="0" smtClean="0"/>
              <a:t>Create CONTRIBUTORS, LICENSE, and README files</a:t>
            </a:r>
          </a:p>
          <a:p>
            <a:r>
              <a:rPr lang="en-US" dirty="0" smtClean="0"/>
              <a:t>Create a logical directory structure (“</a:t>
            </a:r>
            <a:r>
              <a:rPr lang="en-US" dirty="0" err="1" smtClean="0"/>
              <a:t>src</a:t>
            </a:r>
            <a:r>
              <a:rPr lang="en-US" dirty="0" smtClean="0"/>
              <a:t>”, “examples”, </a:t>
            </a:r>
            <a:r>
              <a:rPr lang="en-US" dirty="0" err="1" smtClean="0"/>
              <a:t>etc</a:t>
            </a:r>
            <a:r>
              <a:rPr lang="en-US" dirty="0" smtClean="0"/>
              <a:t>)</a:t>
            </a:r>
          </a:p>
          <a:p>
            <a:r>
              <a:rPr lang="en-US" dirty="0" smtClean="0"/>
              <a:t>Use </a:t>
            </a:r>
            <a:r>
              <a:rPr lang="en-US" dirty="0" err="1" smtClean="0"/>
              <a:t>Jupyter</a:t>
            </a:r>
            <a:r>
              <a:rPr lang="en-US" dirty="0" smtClean="0"/>
              <a:t> notebooks and toy data sets as examples for new users</a:t>
            </a:r>
          </a:p>
          <a:p>
            <a:endParaRPr lang="en-US" dirty="0" smtClean="0"/>
          </a:p>
        </p:txBody>
      </p:sp>
    </p:spTree>
    <p:extLst>
      <p:ext uri="{BB962C8B-B14F-4D97-AF65-F5344CB8AC3E}">
        <p14:creationId xmlns:p14="http://schemas.microsoft.com/office/powerpoint/2010/main" val="16057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550" y="142240"/>
            <a:ext cx="5981700" cy="2997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80" y="3362960"/>
            <a:ext cx="3901440" cy="31861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616" y="2574290"/>
            <a:ext cx="2616200" cy="1130300"/>
          </a:xfrm>
          <a:prstGeom prst="rect">
            <a:avLst/>
          </a:prstGeom>
        </p:spPr>
      </p:pic>
      <p:sp>
        <p:nvSpPr>
          <p:cNvPr id="11" name="Rectangle 10"/>
          <p:cNvSpPr/>
          <p:nvPr/>
        </p:nvSpPr>
        <p:spPr>
          <a:xfrm>
            <a:off x="1889760" y="6488668"/>
            <a:ext cx="8961120" cy="369332"/>
          </a:xfrm>
          <a:prstGeom prst="rect">
            <a:avLst/>
          </a:prstGeom>
        </p:spPr>
        <p:txBody>
          <a:bodyPr wrap="square">
            <a:spAutoFit/>
          </a:bodyPr>
          <a:lstStyle/>
          <a:p>
            <a:r>
              <a:rPr lang="en-US" dirty="0"/>
              <a:t>https://</a:t>
            </a:r>
            <a:r>
              <a:rPr lang="en-US" dirty="0" err="1"/>
              <a:t>blog.kentcdodds.com</a:t>
            </a:r>
            <a:r>
              <a:rPr lang="en-US" dirty="0"/>
              <a:t>/please-don-t-commit-commented-out-code-53d0b5b26d5f</a:t>
            </a:r>
          </a:p>
        </p:txBody>
      </p:sp>
      <p:pic>
        <p:nvPicPr>
          <p:cNvPr id="12" name="Picture 11"/>
          <p:cNvPicPr>
            <a:picLocks noChangeAspect="1"/>
          </p:cNvPicPr>
          <p:nvPr/>
        </p:nvPicPr>
        <p:blipFill>
          <a:blip r:embed="rId5"/>
          <a:stretch>
            <a:fillRect/>
          </a:stretch>
        </p:blipFill>
        <p:spPr>
          <a:xfrm>
            <a:off x="8940800" y="1513840"/>
            <a:ext cx="3251200" cy="3251200"/>
          </a:xfrm>
          <a:prstGeom prst="rect">
            <a:avLst/>
          </a:prstGeom>
        </p:spPr>
      </p:pic>
      <p:pic>
        <p:nvPicPr>
          <p:cNvPr id="2" name="Picture 1"/>
          <p:cNvPicPr>
            <a:picLocks noChangeAspect="1"/>
          </p:cNvPicPr>
          <p:nvPr/>
        </p:nvPicPr>
        <p:blipFill>
          <a:blip r:embed="rId6"/>
          <a:stretch>
            <a:fillRect/>
          </a:stretch>
        </p:blipFill>
        <p:spPr>
          <a:xfrm>
            <a:off x="543566" y="514782"/>
            <a:ext cx="5544050" cy="6191894"/>
          </a:xfrm>
          <a:prstGeom prst="rect">
            <a:avLst/>
          </a:prstGeom>
        </p:spPr>
      </p:pic>
    </p:spTree>
    <p:extLst>
      <p:ext uri="{BB962C8B-B14F-4D97-AF65-F5344CB8AC3E}">
        <p14:creationId xmlns:p14="http://schemas.microsoft.com/office/powerpoint/2010/main" val="148965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Commit Messages</a:t>
            </a:r>
            <a:endParaRPr lang="en-US" dirty="0"/>
          </a:p>
        </p:txBody>
      </p:sp>
      <p:sp>
        <p:nvSpPr>
          <p:cNvPr id="7" name="Content Placeholder 6"/>
          <p:cNvSpPr>
            <a:spLocks noGrp="1"/>
          </p:cNvSpPr>
          <p:nvPr>
            <p:ph idx="1"/>
          </p:nvPr>
        </p:nvSpPr>
        <p:spPr>
          <a:xfrm>
            <a:off x="1371600" y="2286000"/>
            <a:ext cx="7163966" cy="3581400"/>
          </a:xfrm>
        </p:spPr>
        <p:txBody>
          <a:bodyPr/>
          <a:lstStyle/>
          <a:p>
            <a:r>
              <a:rPr lang="en-US" dirty="0" smtClean="0"/>
              <a:t>Actual commit messages from a student</a:t>
            </a:r>
          </a:p>
          <a:p>
            <a:endParaRPr lang="en-US" dirty="0"/>
          </a:p>
          <a:p>
            <a:r>
              <a:rPr lang="mr-IN" dirty="0" smtClean="0"/>
              <a:t>…</a:t>
            </a:r>
            <a:r>
              <a:rPr lang="en-US" dirty="0" smtClean="0"/>
              <a:t>that’s just 1 day’s worth</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566" y="0"/>
            <a:ext cx="3656434" cy="6858000"/>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46094" b="95556"/>
          <a:stretch/>
        </p:blipFill>
        <p:spPr>
          <a:xfrm>
            <a:off x="1371600" y="3779520"/>
            <a:ext cx="6882215" cy="1064260"/>
          </a:xfrm>
          <a:prstGeom prst="rect">
            <a:avLst/>
          </a:prstGeom>
        </p:spPr>
      </p:pic>
      <p:sp>
        <p:nvSpPr>
          <p:cNvPr id="8" name="Right Arrow 7"/>
          <p:cNvSpPr/>
          <p:nvPr/>
        </p:nvSpPr>
        <p:spPr>
          <a:xfrm rot="18231111">
            <a:off x="5869003" y="1590125"/>
            <a:ext cx="4287238" cy="858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76030" y="-223542"/>
            <a:ext cx="2174240" cy="9093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README</a:t>
            </a:r>
            <a:endParaRPr lang="en-US" dirty="0"/>
          </a:p>
        </p:txBody>
      </p:sp>
      <p:sp>
        <p:nvSpPr>
          <p:cNvPr id="3" name="Content Placeholder 2"/>
          <p:cNvSpPr>
            <a:spLocks noGrp="1"/>
          </p:cNvSpPr>
          <p:nvPr>
            <p:ph idx="1"/>
          </p:nvPr>
        </p:nvSpPr>
        <p:spPr>
          <a:xfrm>
            <a:off x="1371600" y="2286000"/>
            <a:ext cx="4643120" cy="3581400"/>
          </a:xfrm>
        </p:spPr>
        <p:txBody>
          <a:bodyPr/>
          <a:lstStyle/>
          <a:p>
            <a:r>
              <a:rPr lang="en-US" smtClean="0"/>
              <a:t>Again, an example from a student</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0"/>
            <a:ext cx="9301976" cy="6858000"/>
          </a:xfrm>
          <a:prstGeom prst="rect">
            <a:avLst/>
          </a:prstGeom>
        </p:spPr>
      </p:pic>
    </p:spTree>
    <p:extLst>
      <p:ext uri="{BB962C8B-B14F-4D97-AF65-F5344CB8AC3E}">
        <p14:creationId xmlns:p14="http://schemas.microsoft.com/office/powerpoint/2010/main" val="10566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0"/>
            <a:ext cx="9462304" cy="6858000"/>
          </a:xfrm>
          <a:prstGeom prst="rect">
            <a:avLst/>
          </a:prstGeom>
        </p:spPr>
      </p:pic>
    </p:spTree>
    <p:extLst>
      <p:ext uri="{BB962C8B-B14F-4D97-AF65-F5344CB8AC3E}">
        <p14:creationId xmlns:p14="http://schemas.microsoft.com/office/powerpoint/2010/main" val="62960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42900"/>
            <a:ext cx="12026900" cy="6159500"/>
          </a:xfrm>
          <a:prstGeom prst="rect">
            <a:avLst/>
          </a:prstGeom>
        </p:spPr>
      </p:pic>
    </p:spTree>
    <p:extLst>
      <p:ext uri="{BB962C8B-B14F-4D97-AF65-F5344CB8AC3E}">
        <p14:creationId xmlns:p14="http://schemas.microsoft.com/office/powerpoint/2010/main" val="87178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Tickets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171700"/>
            <a:ext cx="11216640" cy="2016979"/>
          </a:xfrm>
          <a:prstGeom prst="rect">
            <a:avLst/>
          </a:prstGeom>
        </p:spPr>
      </p:pic>
      <p:sp>
        <p:nvSpPr>
          <p:cNvPr id="6" name="Oval 5"/>
          <p:cNvSpPr/>
          <p:nvPr/>
        </p:nvSpPr>
        <p:spPr>
          <a:xfrm>
            <a:off x="1371600" y="2898358"/>
            <a:ext cx="2164080" cy="5966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115040" y="3358099"/>
            <a:ext cx="107696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25440" y="3335129"/>
            <a:ext cx="107696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209040" y="3358099"/>
            <a:ext cx="476504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6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a:t>
            </a:r>
            <a:endParaRPr lang="en-US" dirty="0"/>
          </a:p>
        </p:txBody>
      </p:sp>
      <p:sp>
        <p:nvSpPr>
          <p:cNvPr id="3" name="Content Placeholder 2"/>
          <p:cNvSpPr>
            <a:spLocks noGrp="1"/>
          </p:cNvSpPr>
          <p:nvPr>
            <p:ph idx="1"/>
          </p:nvPr>
        </p:nvSpPr>
        <p:spPr>
          <a:xfrm>
            <a:off x="1371600" y="2286000"/>
            <a:ext cx="3233420" cy="3581400"/>
          </a:xfrm>
        </p:spPr>
        <p:txBody>
          <a:bodyPr/>
          <a:lstStyle/>
          <a:p>
            <a:r>
              <a:rPr lang="en-US" dirty="0" smtClean="0"/>
              <a:t>Average score on </a:t>
            </a:r>
            <a:r>
              <a:rPr lang="en-US" dirty="0" err="1" smtClean="0"/>
              <a:t>AutoLab</a:t>
            </a:r>
            <a:r>
              <a:rPr lang="en-US" dirty="0" smtClean="0"/>
              <a:t> as a function of hours-to-deadline</a:t>
            </a:r>
          </a:p>
          <a:p>
            <a:endParaRPr lang="en-US" dirty="0"/>
          </a:p>
          <a:p>
            <a:r>
              <a:rPr lang="en-US" dirty="0" smtClean="0"/>
              <a:t>Yes, R</a:t>
            </a:r>
            <a:r>
              <a:rPr lang="en-US" baseline="30000" dirty="0" smtClean="0"/>
              <a:t>2</a:t>
            </a:r>
            <a:r>
              <a:rPr lang="en-US" dirty="0" smtClean="0"/>
              <a:t> isn’t great</a:t>
            </a:r>
          </a:p>
          <a:p>
            <a:endParaRPr lang="en-US" dirty="0"/>
          </a:p>
          <a:p>
            <a:r>
              <a:rPr lang="en-US" dirty="0" smtClean="0"/>
              <a:t>But seriously: </a:t>
            </a:r>
            <a:r>
              <a:rPr lang="en-US" b="1" i="1" dirty="0" smtClean="0"/>
              <a:t>submit early, submit often</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020" y="685800"/>
            <a:ext cx="7264400" cy="5448300"/>
          </a:xfrm>
          <a:prstGeom prst="rect">
            <a:avLst/>
          </a:prstGeom>
        </p:spPr>
      </p:pic>
    </p:spTree>
    <p:extLst>
      <p:ext uri="{BB962C8B-B14F-4D97-AF65-F5344CB8AC3E}">
        <p14:creationId xmlns:p14="http://schemas.microsoft.com/office/powerpoint/2010/main" val="5956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technical debt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 and Machine Learning</a:t>
            </a:r>
            <a:endParaRPr lang="en-US" dirty="0"/>
          </a:p>
        </p:txBody>
      </p:sp>
      <p:sp>
        <p:nvSpPr>
          <p:cNvPr id="3" name="Content Placeholder 2"/>
          <p:cNvSpPr>
            <a:spLocks noGrp="1"/>
          </p:cNvSpPr>
          <p:nvPr>
            <p:ph idx="1"/>
          </p:nvPr>
        </p:nvSpPr>
        <p:spPr/>
        <p:txBody>
          <a:bodyPr/>
          <a:lstStyle/>
          <a:p>
            <a:r>
              <a:rPr lang="en-US" dirty="0" smtClean="0"/>
              <a:t>All the maintenance problems of “traditional” code</a:t>
            </a:r>
          </a:p>
          <a:p>
            <a:pPr lvl="1"/>
            <a:r>
              <a:rPr lang="is-IS" dirty="0" smtClean="0"/>
              <a:t>Plus an additional set of ML-specific concerns</a:t>
            </a:r>
          </a:p>
          <a:p>
            <a:r>
              <a:rPr lang="is-IS" dirty="0" smtClean="0"/>
              <a:t>Debt can exist at </a:t>
            </a:r>
            <a:r>
              <a:rPr lang="is-IS" i="1" dirty="0" smtClean="0"/>
              <a:t>system</a:t>
            </a:r>
            <a:r>
              <a:rPr lang="is-IS" dirty="0" smtClean="0"/>
              <a:t> level, instead of [strictly] code level</a:t>
            </a:r>
          </a:p>
          <a:p>
            <a:pPr lvl="1"/>
            <a:r>
              <a:rPr lang="is-IS" dirty="0" smtClean="0"/>
              <a:t>Data influences ML system behavior!</a:t>
            </a:r>
          </a:p>
          <a:p>
            <a:pPr lvl="1"/>
            <a:r>
              <a:rPr lang="is-IS" dirty="0" smtClean="0"/>
              <a:t>”Traditional” abstractions and boundaries can be corrupted</a:t>
            </a:r>
          </a:p>
          <a:p>
            <a:r>
              <a:rPr lang="is-IS" dirty="0" smtClean="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569</TotalTime>
  <Words>2447</Words>
  <Application>Microsoft Macintosh PowerPoint</Application>
  <PresentationFormat>Widescreen</PresentationFormat>
  <Paragraphs>208</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lpstr>P0 Review</vt:lpstr>
      <vt:lpstr>P0 Review: Good Version Control Habits</vt:lpstr>
      <vt:lpstr>PowerPoint Presentation</vt:lpstr>
      <vt:lpstr>P0 Review: Commit Messages</vt:lpstr>
      <vt:lpstr>P0 Review: README</vt:lpstr>
      <vt:lpstr>PowerPoint Presentation</vt:lpstr>
      <vt:lpstr>PowerPoint Presentation</vt:lpstr>
      <vt:lpstr>P0 Review: Tickets</vt:lpstr>
      <vt:lpstr>P0 Review</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62</cp:revision>
  <dcterms:created xsi:type="dcterms:W3CDTF">2016-08-10T20:37:26Z</dcterms:created>
  <dcterms:modified xsi:type="dcterms:W3CDTF">2018-01-18T15:39:50Z</dcterms:modified>
</cp:coreProperties>
</file>